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6" r:id="rId2"/>
  </p:sldMasterIdLst>
  <p:sldIdLst>
    <p:sldId id="256" r:id="rId3"/>
    <p:sldId id="257" r:id="rId4"/>
    <p:sldId id="263" r:id="rId5"/>
    <p:sldId id="258" r:id="rId6"/>
    <p:sldId id="259" r:id="rId7"/>
    <p:sldId id="271" r:id="rId8"/>
    <p:sldId id="262" r:id="rId9"/>
    <p:sldId id="264" r:id="rId10"/>
    <p:sldId id="265" r:id="rId11"/>
    <p:sldId id="272" r:id="rId12"/>
    <p:sldId id="273" r:id="rId13"/>
    <p:sldId id="274" r:id="rId14"/>
    <p:sldId id="275" r:id="rId15"/>
    <p:sldId id="266" r:id="rId16"/>
    <p:sldId id="276" r:id="rId17"/>
    <p:sldId id="277" r:id="rId18"/>
    <p:sldId id="278" r:id="rId19"/>
    <p:sldId id="279" r:id="rId20"/>
    <p:sldId id="280" r:id="rId21"/>
    <p:sldId id="281" r:id="rId22"/>
    <p:sldId id="282" r:id="rId23"/>
    <p:sldId id="283" r:id="rId24"/>
    <p:sldId id="284" r:id="rId25"/>
    <p:sldId id="285"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9" autoAdjust="0"/>
    <p:restoredTop sz="94660"/>
  </p:normalViewPr>
  <p:slideViewPr>
    <p:cSldViewPr snapToGrid="0">
      <p:cViewPr varScale="1">
        <p:scale>
          <a:sx n="74" d="100"/>
          <a:sy n="74" d="100"/>
        </p:scale>
        <p:origin x="5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260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772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1044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5116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64522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7851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411593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9176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586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A54C80-263E-416B-A8E0-580EDEADCBDC}" type="datetimeFigureOut">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646398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4701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065798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2A54C80-263E-416B-A8E0-580EDEADCBDC}" type="datetimeFigureOut">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268256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3916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4602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328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8951386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9800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047230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956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1884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36510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56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67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780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086587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2591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81945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4/10/2017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257430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605307"/>
            <a:ext cx="9684674" cy="1210615"/>
          </a:xfrm>
        </p:spPr>
        <p:txBody>
          <a:bodyPr/>
          <a:lstStyle/>
          <a:p>
            <a:pPr algn="ctr"/>
            <a:r>
              <a:rPr lang="en-US" sz="3600" dirty="0" smtClean="0">
                <a:solidFill>
                  <a:schemeClr val="tx1"/>
                </a:solidFill>
                <a:latin typeface="Algerian" panose="04020705040A02060702" pitchFamily="82" charset="0"/>
              </a:rPr>
              <a:t>GENDER DETECTION IN A </a:t>
            </a:r>
            <a:br>
              <a:rPr lang="en-US" sz="3600" dirty="0" smtClean="0">
                <a:solidFill>
                  <a:schemeClr val="tx1"/>
                </a:solidFill>
                <a:latin typeface="Algerian" panose="04020705040A02060702" pitchFamily="82" charset="0"/>
              </a:rPr>
            </a:br>
            <a:r>
              <a:rPr lang="en-US" sz="3600" dirty="0" smtClean="0">
                <a:solidFill>
                  <a:schemeClr val="tx1"/>
                </a:solidFill>
                <a:latin typeface="Algerian" panose="04020705040A02060702" pitchFamily="82" charset="0"/>
              </a:rPr>
              <a:t>PHOTOGRAPH</a:t>
            </a:r>
            <a:endParaRPr lang="en-US" sz="3600" dirty="0">
              <a:solidFill>
                <a:schemeClr val="tx1"/>
              </a:solidFill>
              <a:latin typeface="Algerian" panose="04020705040A02060702" pitchFamily="82" charset="0"/>
            </a:endParaRPr>
          </a:p>
        </p:txBody>
      </p:sp>
      <p:sp>
        <p:nvSpPr>
          <p:cNvPr id="3" name="Subtitle 2"/>
          <p:cNvSpPr>
            <a:spLocks noGrp="1"/>
          </p:cNvSpPr>
          <p:nvPr>
            <p:ph type="subTitle" idx="1"/>
          </p:nvPr>
        </p:nvSpPr>
        <p:spPr>
          <a:xfrm>
            <a:off x="2240924" y="1815923"/>
            <a:ext cx="8950817" cy="4816698"/>
          </a:xfrm>
        </p:spPr>
        <p:txBody>
          <a:bodyPr>
            <a:noAutofit/>
          </a:bodyPr>
          <a:lstStyle/>
          <a:p>
            <a:pPr algn="l"/>
            <a:endPar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l"/>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b="1" dirty="0" smtClean="0">
                <a:solidFill>
                  <a:schemeClr val="tx1"/>
                </a:solidFill>
                <a:latin typeface="Verdana" panose="020B0604030504040204" pitchFamily="34" charset="0"/>
                <a:ea typeface="Verdana" panose="020B0604030504040204" pitchFamily="34" charset="0"/>
                <a:cs typeface="Verdana" panose="020B0604030504040204" pitchFamily="34" charset="0"/>
              </a:rPr>
              <a:t>Guided By:</a:t>
            </a:r>
          </a:p>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											   Mrs. E. </a:t>
            </a:r>
            <a:r>
              <a:rPr lang="en-US"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Sirisha</a:t>
            </a:r>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dirty="0"/>
              <a:t> </a:t>
            </a:r>
            <a:endParaRPr lang="en-US" dirty="0" smtClean="0"/>
          </a:p>
          <a:p>
            <a:r>
              <a:rPr lang="en-US" dirty="0" smtClean="0"/>
              <a:t>												   </a:t>
            </a:r>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Assistant Professor</a:t>
            </a: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l"/>
            <a:endPar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l"/>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l"/>
            <a:endPar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l"/>
            <a:r>
              <a:rPr lang="en-US" b="1" dirty="0" smtClean="0">
                <a:solidFill>
                  <a:schemeClr val="tx1"/>
                </a:solidFill>
                <a:latin typeface="Verdana" panose="020B0604030504040204" pitchFamily="34" charset="0"/>
                <a:ea typeface="Verdana" panose="020B0604030504040204" pitchFamily="34" charset="0"/>
                <a:cs typeface="Verdana" panose="020B0604030504040204" pitchFamily="34" charset="0"/>
              </a:rPr>
              <a:t>Batch members:</a:t>
            </a:r>
          </a:p>
          <a:p>
            <a:pPr algn="l"/>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R. Sai </a:t>
            </a:r>
            <a:r>
              <a:rPr lang="en-US"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Sravanthi</a:t>
            </a:r>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 		        (13131A0585)</a:t>
            </a:r>
          </a:p>
          <a:p>
            <a:pPr algn="l"/>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C.S.U </a:t>
            </a:r>
            <a:r>
              <a:rPr lang="en-US"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Sampreeth</a:t>
            </a:r>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		        (13131A0594)</a:t>
            </a:r>
          </a:p>
          <a:p>
            <a:pPr algn="l"/>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Y. </a:t>
            </a:r>
            <a:r>
              <a:rPr lang="en-US"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Tirumala</a:t>
            </a:r>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 Sai Prasad	        (13131A05B8)</a:t>
            </a:r>
          </a:p>
          <a:p>
            <a:pPr algn="l"/>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P. Vinay Kumar		              (</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14135A0520)</a:t>
            </a:r>
            <a:endPar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l"/>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59570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919" y="250623"/>
            <a:ext cx="8911687" cy="805445"/>
          </a:xfrm>
        </p:spPr>
        <p:txBody>
          <a:bodyPr/>
          <a:lstStyle/>
          <a:p>
            <a:pPr algn="ctr"/>
            <a:r>
              <a:rPr lang="en-US" dirty="0" err="1" smtClean="0"/>
              <a:t>Usecase</a:t>
            </a:r>
            <a:r>
              <a:rPr lang="en-US" dirty="0" smtClean="0"/>
              <a:t>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808" y="1223494"/>
            <a:ext cx="8649907" cy="5229438"/>
          </a:xfrm>
          <a:prstGeom prst="rect">
            <a:avLst/>
          </a:prstGeom>
        </p:spPr>
      </p:pic>
    </p:spTree>
    <p:extLst>
      <p:ext uri="{BB962C8B-B14F-4D97-AF65-F5344CB8AC3E}">
        <p14:creationId xmlns:p14="http://schemas.microsoft.com/office/powerpoint/2010/main" val="2476273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641"/>
          </a:xfrm>
        </p:spPr>
        <p:txBody>
          <a:bodyPr/>
          <a:lstStyle/>
          <a:p>
            <a:pPr algn="ctr"/>
            <a:r>
              <a:rPr lang="en-US" dirty="0" smtClean="0"/>
              <a:t>Activity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844" y="1300765"/>
            <a:ext cx="4082603" cy="5357611"/>
          </a:xfrm>
          <a:prstGeom prst="rect">
            <a:avLst/>
          </a:prstGeom>
        </p:spPr>
      </p:pic>
    </p:spTree>
    <p:extLst>
      <p:ext uri="{BB962C8B-B14F-4D97-AF65-F5344CB8AC3E}">
        <p14:creationId xmlns:p14="http://schemas.microsoft.com/office/powerpoint/2010/main" val="2607799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3335"/>
            <a:ext cx="10515600" cy="978795"/>
          </a:xfrm>
        </p:spPr>
        <p:txBody>
          <a:bodyPr/>
          <a:lstStyle/>
          <a:p>
            <a:pPr algn="ctr"/>
            <a:r>
              <a:rPr lang="en-US" dirty="0" smtClean="0"/>
              <a:t>Sequence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104" y="1394268"/>
            <a:ext cx="9079606" cy="5122442"/>
          </a:xfrm>
          <a:prstGeom prst="rect">
            <a:avLst/>
          </a:prstGeom>
        </p:spPr>
      </p:pic>
    </p:spTree>
    <p:extLst>
      <p:ext uri="{BB962C8B-B14F-4D97-AF65-F5344CB8AC3E}">
        <p14:creationId xmlns:p14="http://schemas.microsoft.com/office/powerpoint/2010/main" val="1675307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036"/>
          </a:xfrm>
        </p:spPr>
        <p:txBody>
          <a:bodyPr/>
          <a:lstStyle/>
          <a:p>
            <a:pPr algn="ctr"/>
            <a:r>
              <a:rPr lang="en-US" dirty="0" smtClean="0"/>
              <a:t>Class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627" y="1455314"/>
            <a:ext cx="9571871" cy="4881092"/>
          </a:xfrm>
          <a:prstGeom prst="rect">
            <a:avLst/>
          </a:prstGeom>
        </p:spPr>
      </p:pic>
    </p:spTree>
    <p:extLst>
      <p:ext uri="{BB962C8B-B14F-4D97-AF65-F5344CB8AC3E}">
        <p14:creationId xmlns:p14="http://schemas.microsoft.com/office/powerpoint/2010/main" val="4166801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8497" y="193184"/>
            <a:ext cx="9856116" cy="669701"/>
          </a:xfrm>
        </p:spPr>
        <p:txBody>
          <a:bodyPr>
            <a:normAutofit fontScale="90000"/>
          </a:bodyPr>
          <a:lstStyle/>
          <a:p>
            <a:pPr algn="ctr"/>
            <a:r>
              <a:rPr lang="en-US" sz="4400" dirty="0" smtClean="0"/>
              <a:t>Output </a:t>
            </a:r>
            <a:r>
              <a:rPr lang="en-US" sz="4400" dirty="0" err="1" smtClean="0"/>
              <a:t>ScreenShots</a:t>
            </a:r>
            <a:endParaRPr lang="en-US" sz="4400" dirty="0"/>
          </a:p>
        </p:txBody>
      </p:sp>
      <p:sp>
        <p:nvSpPr>
          <p:cNvPr id="3" name="Subtitle 2"/>
          <p:cNvSpPr>
            <a:spLocks noGrp="1"/>
          </p:cNvSpPr>
          <p:nvPr>
            <p:ph type="subTitle" idx="1"/>
          </p:nvPr>
        </p:nvSpPr>
        <p:spPr>
          <a:xfrm>
            <a:off x="1854559" y="1390919"/>
            <a:ext cx="9650054" cy="5190186"/>
          </a:xfrm>
        </p:spPr>
        <p:txBody>
          <a:bodyPr/>
          <a:lstStyle/>
          <a:p>
            <a:r>
              <a:rPr lang="en-US" dirty="0" smtClean="0"/>
              <a:t>			</a:t>
            </a:r>
          </a:p>
          <a:p>
            <a:endParaRPr lang="en-US" dirty="0"/>
          </a:p>
          <a:p>
            <a:endParaRPr lang="en-US" dirty="0" smtClean="0"/>
          </a:p>
          <a:p>
            <a:r>
              <a:rPr lang="en-US" dirty="0"/>
              <a:t>	</a:t>
            </a:r>
            <a:r>
              <a:rPr lang="en-US" dirty="0" smtClean="0"/>
              <a:t>			</a:t>
            </a:r>
            <a:r>
              <a:rPr lang="en-US" dirty="0" smtClean="0">
                <a:solidFill>
                  <a:schemeClr val="tx1"/>
                </a:solidFill>
              </a:rPr>
              <a:t>     </a:t>
            </a:r>
            <a:r>
              <a:rPr lang="en-US" b="1" dirty="0" smtClean="0">
                <a:solidFill>
                  <a:schemeClr val="tx1"/>
                </a:solidFill>
              </a:rPr>
              <a:t>Figure 1: Taking </a:t>
            </a:r>
            <a:r>
              <a:rPr lang="en-US" b="1" dirty="0">
                <a:solidFill>
                  <a:schemeClr val="tx1"/>
                </a:solidFill>
              </a:rPr>
              <a:t>Input Image Path from User</a:t>
            </a:r>
            <a:endParaRPr lang="en-US" dirty="0">
              <a:solidFill>
                <a:schemeClr val="tx1"/>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743947" y="3103809"/>
            <a:ext cx="5296535" cy="1266154"/>
          </a:xfrm>
          <a:prstGeom prst="rect">
            <a:avLst/>
          </a:prstGeom>
        </p:spPr>
      </p:pic>
    </p:spTree>
    <p:extLst>
      <p:ext uri="{BB962C8B-B14F-4D97-AF65-F5344CB8AC3E}">
        <p14:creationId xmlns:p14="http://schemas.microsoft.com/office/powerpoint/2010/main" val="3395021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528" y="624110"/>
            <a:ext cx="9753084" cy="792566"/>
          </a:xfrm>
        </p:spPr>
        <p:txBody>
          <a:bodyPr/>
          <a:lstStyle/>
          <a:p>
            <a:pPr algn="ctr"/>
            <a:r>
              <a:rPr lang="en-US" b="1" dirty="0">
                <a:latin typeface="Times New Roman" panose="02020603050405020304" pitchFamily="18" charset="0"/>
                <a:cs typeface="Times New Roman" panose="02020603050405020304" pitchFamily="18" charset="0"/>
              </a:rPr>
              <a:t>Detected faces from input photograph</a:t>
            </a:r>
            <a:endParaRPr lang="en-US" dirty="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820474" y="1648496"/>
            <a:ext cx="7701565" cy="4881093"/>
          </a:xfrm>
          <a:prstGeom prst="rect">
            <a:avLst/>
          </a:prstGeom>
        </p:spPr>
      </p:pic>
    </p:spTree>
    <p:extLst>
      <p:ext uri="{BB962C8B-B14F-4D97-AF65-F5344CB8AC3E}">
        <p14:creationId xmlns:p14="http://schemas.microsoft.com/office/powerpoint/2010/main" val="3362622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952" y="231820"/>
            <a:ext cx="9585659" cy="940157"/>
          </a:xfrm>
        </p:spPr>
        <p:txBody>
          <a:bodyPr/>
          <a:lstStyle/>
          <a:p>
            <a:pPr algn="ctr"/>
            <a:r>
              <a:rPr lang="en-US" b="1" dirty="0"/>
              <a:t>Determining Nose to Mouth Distance</a:t>
            </a:r>
            <a:endParaRPr lang="en-US" dirty="0">
              <a:latin typeface="Times New Roman" panose="02020603050405020304" pitchFamily="18" charset="0"/>
              <a:cs typeface="Times New Roman" panose="02020603050405020304" pitchFamily="18" charset="0"/>
            </a:endParaRPr>
          </a:p>
        </p:txBody>
      </p:sp>
      <p:pic>
        <p:nvPicPr>
          <p:cNvPr id="1030" name="Picture 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739" y="1577797"/>
            <a:ext cx="1599125" cy="16216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067" y="1587320"/>
            <a:ext cx="1650992" cy="16063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0969" y="1577797"/>
            <a:ext cx="1627194" cy="16158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927" y="4095751"/>
            <a:ext cx="1622937" cy="15456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9067" y="4044772"/>
            <a:ext cx="1631996" cy="159869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0969" y="4089997"/>
            <a:ext cx="1627194" cy="15724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p:cNvSpPr>
            <a:spLocks noChangeArrowheads="1"/>
          </p:cNvSpPr>
          <p:nvPr/>
        </p:nvSpPr>
        <p:spPr bwMode="auto">
          <a:xfrm>
            <a:off x="0" y="-128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8"/>
          <p:cNvSpPr>
            <a:spLocks noChangeArrowheads="1"/>
          </p:cNvSpPr>
          <p:nvPr/>
        </p:nvSpPr>
        <p:spPr bwMode="auto">
          <a:xfrm>
            <a:off x="0" y="18159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9"/>
          <p:cNvSpPr>
            <a:spLocks noChangeArrowheads="1"/>
          </p:cNvSpPr>
          <p:nvPr/>
        </p:nvSpPr>
        <p:spPr bwMode="auto">
          <a:xfrm>
            <a:off x="0" y="36447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10"/>
          <p:cNvSpPr>
            <a:spLocks noChangeArrowheads="1"/>
          </p:cNvSpPr>
          <p:nvPr/>
        </p:nvSpPr>
        <p:spPr bwMode="auto">
          <a:xfrm>
            <a:off x="0" y="50067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11"/>
          <p:cNvSpPr>
            <a:spLocks noChangeArrowheads="1"/>
          </p:cNvSpPr>
          <p:nvPr/>
        </p:nvSpPr>
        <p:spPr bwMode="auto">
          <a:xfrm>
            <a:off x="0" y="67974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12"/>
          <p:cNvSpPr>
            <a:spLocks noChangeArrowheads="1"/>
          </p:cNvSpPr>
          <p:nvPr/>
        </p:nvSpPr>
        <p:spPr bwMode="auto">
          <a:xfrm>
            <a:off x="0" y="86262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7495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6254" y="392290"/>
            <a:ext cx="8911687" cy="908476"/>
          </a:xfrm>
        </p:spPr>
        <p:txBody>
          <a:bodyPr/>
          <a:lstStyle/>
          <a:p>
            <a:pPr algn="ctr"/>
            <a:r>
              <a:rPr lang="en-US" b="1" dirty="0"/>
              <a:t>Determining Eyebrow Width</a:t>
            </a:r>
            <a:endParaRPr lang="en-US" dirty="0">
              <a:latin typeface="Times New Roman" panose="02020603050405020304" pitchFamily="18" charset="0"/>
              <a:cs typeface="Times New Roman" panose="02020603050405020304" pitchFamily="18" charset="0"/>
            </a:endParaRPr>
          </a:p>
        </p:txBody>
      </p:sp>
      <p:pic>
        <p:nvPicPr>
          <p:cNvPr id="2053" name="Picture 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925" y="2067835"/>
            <a:ext cx="1786672" cy="17637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793" y="2067836"/>
            <a:ext cx="1775294" cy="176376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3544" y="2067835"/>
            <a:ext cx="1774899" cy="17748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5021" y="4701996"/>
            <a:ext cx="1725768" cy="17137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0503" y="4635321"/>
            <a:ext cx="1768426" cy="17803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p:cNvSpPr>
            <a:spLocks noChangeArrowheads="1"/>
          </p:cNvSpPr>
          <p:nvPr/>
        </p:nvSpPr>
        <p:spPr bwMode="auto">
          <a:xfrm>
            <a:off x="721218" y="9015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p:cNvSpPr>
            <a:spLocks noChangeArrowheads="1"/>
          </p:cNvSpPr>
          <p:nvPr/>
        </p:nvSpPr>
        <p:spPr bwMode="auto">
          <a:xfrm>
            <a:off x="721218" y="28255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8"/>
          <p:cNvSpPr>
            <a:spLocks noChangeArrowheads="1"/>
          </p:cNvSpPr>
          <p:nvPr/>
        </p:nvSpPr>
        <p:spPr bwMode="auto">
          <a:xfrm>
            <a:off x="721218" y="47400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9"/>
          <p:cNvSpPr>
            <a:spLocks noChangeArrowheads="1"/>
          </p:cNvSpPr>
          <p:nvPr/>
        </p:nvSpPr>
        <p:spPr bwMode="auto">
          <a:xfrm>
            <a:off x="721218" y="61878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ea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10"/>
          <p:cNvSpPr>
            <a:spLocks noChangeArrowheads="1"/>
          </p:cNvSpPr>
          <p:nvPr/>
        </p:nvSpPr>
        <p:spPr bwMode="auto">
          <a:xfrm>
            <a:off x="721218" y="7997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11"/>
          <p:cNvSpPr>
            <a:spLocks noChangeArrowheads="1"/>
          </p:cNvSpPr>
          <p:nvPr/>
        </p:nvSpPr>
        <p:spPr bwMode="auto">
          <a:xfrm>
            <a:off x="721218" y="94168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smtClean="0">
                <a:ln>
                  <a:noFill/>
                </a:ln>
                <a:solidFill>
                  <a:schemeClr val="tx1"/>
                </a:solidFill>
                <a:effectLst/>
                <a:latin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445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496" y="340774"/>
            <a:ext cx="8911687" cy="921356"/>
          </a:xfrm>
        </p:spPr>
        <p:txBody>
          <a:bodyPr/>
          <a:lstStyle/>
          <a:p>
            <a:pPr algn="ctr"/>
            <a:r>
              <a:rPr lang="en-US" b="1" dirty="0"/>
              <a:t>Determining Eye To Eye Distance</a:t>
            </a:r>
            <a:endParaRPr lang="en-US" dirty="0">
              <a:latin typeface="Times New Roman" panose="02020603050405020304" pitchFamily="18" charset="0"/>
              <a:cs typeface="Times New Roman" panose="02020603050405020304" pitchFamily="18" charset="0"/>
            </a:endParaRPr>
          </a:p>
        </p:txBody>
      </p:sp>
      <p:pic>
        <p:nvPicPr>
          <p:cNvPr id="3078" name="Picture 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753" y="1564853"/>
            <a:ext cx="1800918" cy="1877013"/>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370" y="1564854"/>
            <a:ext cx="1783680" cy="16904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712" y="1571744"/>
            <a:ext cx="1693691" cy="167064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753" y="4120031"/>
            <a:ext cx="1800918" cy="17759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6146" y="3974406"/>
            <a:ext cx="1751904" cy="1801603"/>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6373" y="3936305"/>
            <a:ext cx="1830061" cy="1818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p:cNvSpPr>
            <a:spLocks noChangeArrowheads="1"/>
          </p:cNvSpPr>
          <p:nvPr/>
        </p:nvSpPr>
        <p:spPr bwMode="auto">
          <a:xfrm>
            <a:off x="543171" y="141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8"/>
          <p:cNvSpPr>
            <a:spLocks noChangeArrowheads="1"/>
          </p:cNvSpPr>
          <p:nvPr/>
        </p:nvSpPr>
        <p:spPr bwMode="auto">
          <a:xfrm>
            <a:off x="543171" y="32835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9"/>
          <p:cNvSpPr>
            <a:spLocks noChangeArrowheads="1"/>
          </p:cNvSpPr>
          <p:nvPr/>
        </p:nvSpPr>
        <p:spPr bwMode="auto">
          <a:xfrm>
            <a:off x="543171" y="51219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10"/>
          <p:cNvSpPr>
            <a:spLocks noChangeArrowheads="1"/>
          </p:cNvSpPr>
          <p:nvPr/>
        </p:nvSpPr>
        <p:spPr bwMode="auto">
          <a:xfrm>
            <a:off x="543171" y="65030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1"/>
          <p:cNvSpPr>
            <a:spLocks noChangeArrowheads="1"/>
          </p:cNvSpPr>
          <p:nvPr/>
        </p:nvSpPr>
        <p:spPr bwMode="auto">
          <a:xfrm>
            <a:off x="543171" y="83127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12"/>
          <p:cNvSpPr>
            <a:spLocks noChangeArrowheads="1"/>
          </p:cNvSpPr>
          <p:nvPr/>
        </p:nvSpPr>
        <p:spPr bwMode="auto">
          <a:xfrm>
            <a:off x="543171" y="101511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783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981" y="405169"/>
            <a:ext cx="8911687" cy="882718"/>
          </a:xfrm>
        </p:spPr>
        <p:txBody>
          <a:bodyPr/>
          <a:lstStyle/>
          <a:p>
            <a:pPr algn="ctr"/>
            <a:r>
              <a:rPr lang="en-US" b="1" dirty="0"/>
              <a:t>Detecting gender of each person</a:t>
            </a:r>
            <a:endParaRPr lang="en-US" dirty="0">
              <a:latin typeface="Times New Roman" panose="02020603050405020304" pitchFamily="18" charset="0"/>
              <a:cs typeface="Times New Roman" panose="02020603050405020304" pitchFamily="18" charset="0"/>
            </a:endParaRPr>
          </a:p>
        </p:txBody>
      </p:sp>
      <p:pic>
        <p:nvPicPr>
          <p:cNvPr id="4102" name="Picture 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981" y="1980260"/>
            <a:ext cx="1863165" cy="178215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037" y="1980260"/>
            <a:ext cx="1822417" cy="17640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6585" y="1877741"/>
            <a:ext cx="1864083" cy="183019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981" y="4206076"/>
            <a:ext cx="1863165" cy="180670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4475" y="4205448"/>
            <a:ext cx="1779979" cy="1791316"/>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6585" y="4169065"/>
            <a:ext cx="1779062" cy="17790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8"/>
          <p:cNvSpPr>
            <a:spLocks noChangeArrowheads="1"/>
          </p:cNvSpPr>
          <p:nvPr/>
        </p:nvSpPr>
        <p:spPr bwMode="auto">
          <a:xfrm>
            <a:off x="0" y="1924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9"/>
          <p:cNvSpPr>
            <a:spLocks noChangeArrowheads="1"/>
          </p:cNvSpPr>
          <p:nvPr/>
        </p:nvSpPr>
        <p:spPr bwMode="auto">
          <a:xfrm>
            <a:off x="0" y="381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10"/>
          <p:cNvSpPr>
            <a:spLocks noChangeArrowheads="1"/>
          </p:cNvSpPr>
          <p:nvPr/>
        </p:nvSpPr>
        <p:spPr bwMode="auto">
          <a:xfrm>
            <a:off x="0" y="5362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1"/>
          <p:cNvSpPr>
            <a:spLocks noChangeArrowheads="1"/>
          </p:cNvSpPr>
          <p:nvPr/>
        </p:nvSpPr>
        <p:spPr bwMode="auto">
          <a:xfrm>
            <a:off x="0" y="7343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12"/>
          <p:cNvSpPr>
            <a:spLocks noChangeArrowheads="1"/>
          </p:cNvSpPr>
          <p:nvPr/>
        </p:nvSpPr>
        <p:spPr bwMode="auto">
          <a:xfrm>
            <a:off x="0" y="930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248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93961" y="695460"/>
            <a:ext cx="6080042" cy="759854"/>
          </a:xfrm>
        </p:spPr>
        <p:txBody>
          <a:bodyPr>
            <a:noAutofit/>
          </a:bodyPr>
          <a:lstStyle/>
          <a:p>
            <a:pPr algn="ctr"/>
            <a:r>
              <a:rPr lang="en-US" sz="4800" dirty="0" smtClean="0">
                <a:solidFill>
                  <a:schemeClr val="tx1"/>
                </a:solidFill>
                <a:latin typeface="Algerian" panose="04020705040A02060702" pitchFamily="82" charset="0"/>
              </a:rPr>
              <a:t>ABSTRACT</a:t>
            </a:r>
            <a:endParaRPr lang="en-US" sz="4800" dirty="0">
              <a:solidFill>
                <a:schemeClr val="tx1"/>
              </a:solidFill>
              <a:latin typeface="Algerian" panose="04020705040A02060702" pitchFamily="82" charset="0"/>
            </a:endParaRPr>
          </a:p>
        </p:txBody>
      </p:sp>
      <p:sp>
        <p:nvSpPr>
          <p:cNvPr id="3" name="Subtitle 2"/>
          <p:cNvSpPr>
            <a:spLocks noGrp="1"/>
          </p:cNvSpPr>
          <p:nvPr>
            <p:ph type="subTitle" idx="1"/>
          </p:nvPr>
        </p:nvSpPr>
        <p:spPr>
          <a:xfrm>
            <a:off x="2575775" y="2073500"/>
            <a:ext cx="8564451" cy="4353058"/>
          </a:xfrm>
        </p:spPr>
        <p:txBody>
          <a:bodyPr>
            <a:noAutofit/>
          </a:bodyPr>
          <a:lstStyle/>
          <a:p>
            <a:pPr algn="just"/>
            <a:r>
              <a:rPr lang="en-US" sz="2400" dirty="0">
                <a:latin typeface="Times New Roman" panose="02020603050405020304" pitchFamily="18" charset="0"/>
                <a:cs typeface="Times New Roman" panose="02020603050405020304" pitchFamily="18" charset="0"/>
              </a:rPr>
              <a:t>The project's main aim is to detect the gender based on the face detection, if humans. This reflects the count of males and females in a photograph presented to us. Firstly, we detect the face using Viola Jones algorithm which has been successfully implemented in many a one application. Then, we identify faces in a group image. Secondly, we pass the detected parts of image to the gender detection algorithm which is implemented using "back propagation". Finally, we can get the count of males and females in the photograph. We are developing this project using MATLAB and </a:t>
            </a:r>
            <a:r>
              <a:rPr lang="en-US" sz="2400" dirty="0" smtClean="0">
                <a:latin typeface="Times New Roman" panose="02020603050405020304" pitchFamily="18" charset="0"/>
                <a:cs typeface="Times New Roman" panose="02020603050405020304" pitchFamily="18" charset="0"/>
              </a:rPr>
              <a:t>Python </a:t>
            </a:r>
            <a:r>
              <a:rPr lang="en-US" sz="2400" dirty="0">
                <a:latin typeface="Times New Roman" panose="02020603050405020304" pitchFamily="18" charset="0"/>
                <a:cs typeface="Times New Roman" panose="02020603050405020304" pitchFamily="18" charset="0"/>
              </a:rPr>
              <a:t>technologies.</a:t>
            </a:r>
          </a:p>
          <a:p>
            <a:pPr algn="just"/>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566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070" y="302138"/>
            <a:ext cx="8911687" cy="1024386"/>
          </a:xfrm>
        </p:spPr>
        <p:txBody>
          <a:bodyPr>
            <a:normAutofit/>
          </a:bodyPr>
          <a:lstStyle/>
          <a:p>
            <a:pPr algn="ctr"/>
            <a:r>
              <a:rPr lang="en-US" sz="2800" b="1" dirty="0"/>
              <a:t>Displaying the count of males and females in given photograph</a:t>
            </a:r>
            <a:endParaRPr lang="en-US" sz="2800" dirty="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833070" y="1622739"/>
            <a:ext cx="8911687" cy="4984124"/>
          </a:xfrm>
          <a:prstGeom prst="rect">
            <a:avLst/>
          </a:prstGeom>
        </p:spPr>
      </p:pic>
    </p:spTree>
    <p:extLst>
      <p:ext uri="{BB962C8B-B14F-4D97-AF65-F5344CB8AC3E}">
        <p14:creationId xmlns:p14="http://schemas.microsoft.com/office/powerpoint/2010/main" val="266247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742" y="437882"/>
            <a:ext cx="9456870" cy="914400"/>
          </a:xfrm>
        </p:spPr>
        <p:txBody>
          <a:bodyPr/>
          <a:lstStyle/>
          <a:p>
            <a:pPr algn="ctr"/>
            <a:r>
              <a:rPr lang="en-US" b="1" dirty="0"/>
              <a:t>Detected faces in the given photograph </a:t>
            </a:r>
            <a:endParaRPr lang="en-US"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43955" y="1704974"/>
            <a:ext cx="7340958" cy="4425369"/>
          </a:xfrm>
          <a:prstGeom prst="rect">
            <a:avLst/>
          </a:prstGeom>
        </p:spPr>
      </p:pic>
    </p:spTree>
    <p:extLst>
      <p:ext uri="{BB962C8B-B14F-4D97-AF65-F5344CB8AC3E}">
        <p14:creationId xmlns:p14="http://schemas.microsoft.com/office/powerpoint/2010/main" val="1289563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347" y="528032"/>
            <a:ext cx="9173534" cy="785613"/>
          </a:xfrm>
        </p:spPr>
        <p:txBody>
          <a:bodyPr/>
          <a:lstStyle/>
          <a:p>
            <a:pPr algn="ctr"/>
            <a:r>
              <a:rPr lang="en-US" b="1" dirty="0"/>
              <a:t>Detecting gender of each person</a:t>
            </a:r>
            <a:endParaRPr lang="en-US" dirty="0"/>
          </a:p>
        </p:txBody>
      </p:sp>
      <p:sp>
        <p:nvSpPr>
          <p:cNvPr id="3" name="Rectangle 9"/>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0"/>
          <p:cNvSpPr>
            <a:spLocks noChangeArrowheads="1"/>
          </p:cNvSpPr>
          <p:nvPr/>
        </p:nvSpPr>
        <p:spPr bwMode="auto">
          <a:xfrm>
            <a:off x="0" y="1647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11"/>
          <p:cNvSpPr>
            <a:spLocks noChangeArrowheads="1"/>
          </p:cNvSpPr>
          <p:nvPr/>
        </p:nvSpPr>
        <p:spPr bwMode="auto">
          <a:xfrm>
            <a:off x="0" y="3267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12"/>
          <p:cNvSpPr>
            <a:spLocks noChangeArrowheads="1"/>
          </p:cNvSpPr>
          <p:nvPr/>
        </p:nvSpPr>
        <p:spPr bwMode="auto">
          <a:xfrm>
            <a:off x="0"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13"/>
          <p:cNvSpPr>
            <a:spLocks noChangeArrowheads="1"/>
          </p:cNvSpPr>
          <p:nvPr/>
        </p:nvSpPr>
        <p:spPr bwMode="auto">
          <a:xfrm>
            <a:off x="0" y="5543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4"/>
          <p:cNvSpPr>
            <a:spLocks noChangeArrowheads="1"/>
          </p:cNvSpPr>
          <p:nvPr/>
        </p:nvSpPr>
        <p:spPr bwMode="auto">
          <a:xfrm>
            <a:off x="0" y="7105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15"/>
          <p:cNvSpPr>
            <a:spLocks noChangeArrowheads="1"/>
          </p:cNvSpPr>
          <p:nvPr/>
        </p:nvSpPr>
        <p:spPr bwMode="auto">
          <a:xfrm>
            <a:off x="0" y="8696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16"/>
          <p:cNvSpPr>
            <a:spLocks noChangeArrowheads="1"/>
          </p:cNvSpPr>
          <p:nvPr/>
        </p:nvSpPr>
        <p:spPr bwMode="auto">
          <a:xfrm>
            <a:off x="0" y="9829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7" name="Picture 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909" y="2390775"/>
            <a:ext cx="1708597" cy="17621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051" y="2411233"/>
            <a:ext cx="1792979" cy="176883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575" y="2371724"/>
            <a:ext cx="1750050" cy="185023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p:cNvSpPr>
            <a:spLocks noChangeArrowheads="1"/>
          </p:cNvSpPr>
          <p:nvPr/>
        </p:nvSpPr>
        <p:spPr bwMode="auto">
          <a:xfrm>
            <a:off x="1133340" y="1447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5"/>
          <p:cNvSpPr>
            <a:spLocks noChangeArrowheads="1"/>
          </p:cNvSpPr>
          <p:nvPr/>
        </p:nvSpPr>
        <p:spPr bwMode="auto">
          <a:xfrm>
            <a:off x="1133340" y="3143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1133340" y="4848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161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652" y="167426"/>
            <a:ext cx="9340960" cy="1197736"/>
          </a:xfrm>
        </p:spPr>
        <p:txBody>
          <a:bodyPr>
            <a:normAutofit fontScale="90000"/>
          </a:bodyPr>
          <a:lstStyle/>
          <a:p>
            <a:pPr algn="ctr"/>
            <a:r>
              <a:rPr lang="en-US" sz="2800" b="1" dirty="0"/>
              <a:t>Displaying the count of males and females in given photograph</a:t>
            </a:r>
            <a:r>
              <a:rPr lang="en-US" sz="2800" dirty="0"/>
              <a:t/>
            </a:r>
            <a:br>
              <a:rPr lang="en-US" sz="2800" dirty="0"/>
            </a:br>
            <a:endParaRPr lang="en-US" sz="28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459866" y="1519707"/>
            <a:ext cx="7920506" cy="4829578"/>
          </a:xfrm>
          <a:prstGeom prst="rect">
            <a:avLst/>
          </a:prstGeom>
        </p:spPr>
      </p:pic>
    </p:spTree>
    <p:extLst>
      <p:ext uri="{BB962C8B-B14F-4D97-AF65-F5344CB8AC3E}">
        <p14:creationId xmlns:p14="http://schemas.microsoft.com/office/powerpoint/2010/main" val="1327604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93183"/>
            <a:ext cx="8911687" cy="811369"/>
          </a:xfrm>
        </p:spPr>
        <p:txBody>
          <a:bodyPr>
            <a:noAutofit/>
          </a:bodyPr>
          <a:lstStyle/>
          <a:p>
            <a:pPr algn="ctr"/>
            <a:r>
              <a:rPr lang="en-US" sz="4800" dirty="0" smtClean="0"/>
              <a:t>CONCLUSION</a:t>
            </a:r>
            <a:endParaRPr lang="en-US" sz="4800" dirty="0"/>
          </a:p>
        </p:txBody>
      </p:sp>
      <p:sp>
        <p:nvSpPr>
          <p:cNvPr id="3" name="Content Placeholder 2"/>
          <p:cNvSpPr>
            <a:spLocks noGrp="1"/>
          </p:cNvSpPr>
          <p:nvPr>
            <p:ph idx="1"/>
          </p:nvPr>
        </p:nvSpPr>
        <p:spPr>
          <a:xfrm>
            <a:off x="2163651" y="1184856"/>
            <a:ext cx="9340961" cy="5357612"/>
          </a:xfrm>
        </p:spPr>
        <p:txBody>
          <a:bodyPr/>
          <a:lstStyle/>
          <a:p>
            <a:r>
              <a:rPr lang="en-US" dirty="0"/>
              <a:t>The emergence of high resolution digital cameras for recording of still images and video streams has had a significant impact on how communication and entertainment have developed during the recent years. </a:t>
            </a:r>
            <a:endParaRPr lang="en-US" dirty="0" smtClean="0"/>
          </a:p>
          <a:p>
            <a:r>
              <a:rPr lang="en-US" dirty="0" smtClean="0"/>
              <a:t>In </a:t>
            </a:r>
            <a:r>
              <a:rPr lang="en-US" dirty="0"/>
              <a:t>this, we classify the gender on the basis of features. When to classify the gender: first to detect the faces in the photo, once the face is detected then to extract the features from each face by using Viola Jones Algorithm</a:t>
            </a:r>
            <a:r>
              <a:rPr lang="en-US" dirty="0" smtClean="0"/>
              <a:t>.</a:t>
            </a:r>
          </a:p>
          <a:p>
            <a:r>
              <a:rPr lang="en-US" dirty="0" smtClean="0"/>
              <a:t> </a:t>
            </a:r>
            <a:r>
              <a:rPr lang="en-US" dirty="0"/>
              <a:t>Then, the system searches the entire face for a match of eyebrow color and skin color using the </a:t>
            </a:r>
            <a:r>
              <a:rPr lang="en-US" dirty="0" err="1"/>
              <a:t>rgb</a:t>
            </a:r>
            <a:r>
              <a:rPr lang="en-US" dirty="0"/>
              <a:t> values from the color images. Once the features are extracted, then by making use of them, we classify the gender</a:t>
            </a:r>
            <a:r>
              <a:rPr lang="en-US" dirty="0" smtClean="0"/>
              <a:t>.</a:t>
            </a:r>
          </a:p>
          <a:p>
            <a:r>
              <a:rPr lang="en-US" dirty="0" smtClean="0"/>
              <a:t> </a:t>
            </a:r>
            <a:r>
              <a:rPr lang="en-US" dirty="0"/>
              <a:t>This application helps you to detect the gender of each individual person in the photograph. It also gives the number of males and females in the given group photograph. The results obtained can be enhanced by taking more amount of Train data.</a:t>
            </a:r>
            <a:endParaRPr lang="en-US" dirty="0"/>
          </a:p>
        </p:txBody>
      </p:sp>
    </p:spTree>
    <p:extLst>
      <p:ext uri="{BB962C8B-B14F-4D97-AF65-F5344CB8AC3E}">
        <p14:creationId xmlns:p14="http://schemas.microsoft.com/office/powerpoint/2010/main" val="1153846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2" y="618188"/>
            <a:ext cx="8915399" cy="682579"/>
          </a:xfrm>
        </p:spPr>
        <p:txBody>
          <a:bodyPr>
            <a:noAutofit/>
          </a:bodyPr>
          <a:lstStyle/>
          <a:p>
            <a:pPr algn="ctr"/>
            <a:r>
              <a:rPr lang="en-US" sz="4800" dirty="0" smtClean="0"/>
              <a:t>REFERENCES</a:t>
            </a:r>
            <a:endParaRPr lang="en-US" sz="4800" dirty="0"/>
          </a:p>
        </p:txBody>
      </p:sp>
      <p:sp>
        <p:nvSpPr>
          <p:cNvPr id="3" name="Subtitle 2"/>
          <p:cNvSpPr>
            <a:spLocks noGrp="1"/>
          </p:cNvSpPr>
          <p:nvPr>
            <p:ph type="subTitle" idx="1"/>
          </p:nvPr>
        </p:nvSpPr>
        <p:spPr>
          <a:xfrm>
            <a:off x="1700011" y="1468192"/>
            <a:ext cx="10393251" cy="4765183"/>
          </a:xfrm>
        </p:spPr>
        <p:txBody>
          <a:bodyPr>
            <a:normAutofit/>
          </a:bodyPr>
          <a:lstStyle/>
          <a:p>
            <a:r>
              <a:rPr lang="en-US" sz="2000" dirty="0">
                <a:solidFill>
                  <a:schemeClr val="tx1"/>
                </a:solidFill>
              </a:rPr>
              <a:t>[1]   </a:t>
            </a:r>
            <a:r>
              <a:rPr lang="en-US" sz="2000" dirty="0" err="1">
                <a:solidFill>
                  <a:schemeClr val="tx1"/>
                </a:solidFill>
              </a:rPr>
              <a:t>Anushri</a:t>
            </a:r>
            <a:r>
              <a:rPr lang="en-US" sz="2000" dirty="0">
                <a:solidFill>
                  <a:schemeClr val="tx1"/>
                </a:solidFill>
              </a:rPr>
              <a:t> </a:t>
            </a:r>
            <a:r>
              <a:rPr lang="en-US" sz="2000" dirty="0" err="1">
                <a:solidFill>
                  <a:schemeClr val="tx1"/>
                </a:solidFill>
              </a:rPr>
              <a:t>Jaswante</a:t>
            </a:r>
            <a:r>
              <a:rPr lang="en-US" sz="2000" dirty="0">
                <a:solidFill>
                  <a:schemeClr val="tx1"/>
                </a:solidFill>
              </a:rPr>
              <a:t> et al, / (IJCSIT) International Journal of Computer Science </a:t>
            </a:r>
            <a:r>
              <a:rPr lang="en-US" sz="2000" dirty="0" smtClean="0">
                <a:solidFill>
                  <a:schemeClr val="tx1"/>
                </a:solidFill>
              </a:rPr>
              <a:t>  and Information </a:t>
            </a:r>
            <a:r>
              <a:rPr lang="en-US" sz="2000" dirty="0">
                <a:solidFill>
                  <a:schemeClr val="tx1"/>
                </a:solidFill>
              </a:rPr>
              <a:t>Technologies, Vol. 4 (6) , 2013, “Gender Classification Technique Based on Facial Features using Neural  Network”</a:t>
            </a:r>
          </a:p>
          <a:p>
            <a:r>
              <a:rPr lang="en-US" sz="2000" dirty="0">
                <a:solidFill>
                  <a:schemeClr val="tx1"/>
                </a:solidFill>
              </a:rPr>
              <a:t> </a:t>
            </a:r>
          </a:p>
          <a:p>
            <a:r>
              <a:rPr lang="en-US" sz="2000" dirty="0">
                <a:solidFill>
                  <a:schemeClr val="tx1"/>
                </a:solidFill>
              </a:rPr>
              <a:t> [2]     </a:t>
            </a:r>
            <a:r>
              <a:rPr lang="en-US" sz="2000" dirty="0" err="1">
                <a:solidFill>
                  <a:schemeClr val="tx1"/>
                </a:solidFill>
              </a:rPr>
              <a:t>Ihsan</a:t>
            </a:r>
            <a:r>
              <a:rPr lang="en-US" sz="2000" dirty="0">
                <a:solidFill>
                  <a:schemeClr val="tx1"/>
                </a:solidFill>
              </a:rPr>
              <a:t> </a:t>
            </a:r>
            <a:r>
              <a:rPr lang="en-US" sz="2000" dirty="0" err="1">
                <a:solidFill>
                  <a:schemeClr val="tx1"/>
                </a:solidFill>
              </a:rPr>
              <a:t>Ullah</a:t>
            </a:r>
            <a:r>
              <a:rPr lang="en-US" sz="2000" dirty="0">
                <a:solidFill>
                  <a:schemeClr val="tx1"/>
                </a:solidFill>
              </a:rPr>
              <a:t> ,Muhammad Hussain at IWSSIP 2012, 11-13 April 2012, Vienna, Austria </a:t>
            </a:r>
            <a:r>
              <a:rPr lang="en-US" sz="2000" dirty="0" smtClean="0">
                <a:solidFill>
                  <a:schemeClr val="tx1"/>
                </a:solidFill>
              </a:rPr>
              <a:t>“</a:t>
            </a:r>
            <a:r>
              <a:rPr lang="en-US" sz="2000" dirty="0">
                <a:solidFill>
                  <a:schemeClr val="tx1"/>
                </a:solidFill>
              </a:rPr>
              <a:t>Gender Recognition From Face Images With Local WLD Descriptor”</a:t>
            </a:r>
          </a:p>
          <a:p>
            <a:r>
              <a:rPr lang="en-US" sz="2000" dirty="0">
                <a:solidFill>
                  <a:schemeClr val="tx1"/>
                </a:solidFill>
              </a:rPr>
              <a:t> </a:t>
            </a:r>
          </a:p>
          <a:p>
            <a:r>
              <a:rPr lang="en-US" sz="2000" dirty="0">
                <a:solidFill>
                  <a:schemeClr val="tx1"/>
                </a:solidFill>
              </a:rPr>
              <a:t> [3]   Andrew C. Gallagher, </a:t>
            </a:r>
            <a:r>
              <a:rPr lang="en-US" sz="2000" dirty="0" err="1">
                <a:solidFill>
                  <a:schemeClr val="tx1"/>
                </a:solidFill>
              </a:rPr>
              <a:t>Tsuhan</a:t>
            </a:r>
            <a:r>
              <a:rPr lang="en-US" sz="2000" dirty="0">
                <a:solidFill>
                  <a:schemeClr val="tx1"/>
                </a:solidFill>
              </a:rPr>
              <a:t> Chen Carnegie Mellon University Pittsburgh, </a:t>
            </a:r>
            <a:r>
              <a:rPr lang="en-US" sz="2000" dirty="0" smtClean="0">
                <a:solidFill>
                  <a:schemeClr val="tx1"/>
                </a:solidFill>
              </a:rPr>
              <a:t>      Pennsylvania</a:t>
            </a:r>
            <a:r>
              <a:rPr lang="en-US" sz="2000" dirty="0">
                <a:solidFill>
                  <a:schemeClr val="tx1"/>
                </a:solidFill>
              </a:rPr>
              <a:t>, “Understanding Images of Groups of People”</a:t>
            </a:r>
          </a:p>
          <a:p>
            <a:pPr algn="just"/>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386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4965" y="144888"/>
            <a:ext cx="8915399" cy="1078606"/>
          </a:xfrm>
        </p:spPr>
        <p:txBody>
          <a:bodyPr>
            <a:normAutofit/>
          </a:bodyPr>
          <a:lstStyle/>
          <a:p>
            <a:pPr algn="ctr"/>
            <a:r>
              <a:rPr lang="en-US" sz="4400" dirty="0" smtClean="0">
                <a:latin typeface="Algerian" panose="04020705040A02060702" pitchFamily="82" charset="0"/>
              </a:rPr>
              <a:t>LITERATURE SURVEY</a:t>
            </a:r>
            <a:endParaRPr lang="en-US" sz="4400" dirty="0">
              <a:latin typeface="Algerian" panose="04020705040A02060702" pitchFamily="82" charset="0"/>
            </a:endParaRPr>
          </a:p>
        </p:txBody>
      </p:sp>
      <p:sp>
        <p:nvSpPr>
          <p:cNvPr id="3" name="Subtitle 2"/>
          <p:cNvSpPr>
            <a:spLocks noGrp="1"/>
          </p:cNvSpPr>
          <p:nvPr>
            <p:ph type="subTitle" idx="1"/>
          </p:nvPr>
        </p:nvSpPr>
        <p:spPr>
          <a:xfrm>
            <a:off x="2266683" y="1378039"/>
            <a:ext cx="9118242" cy="4958367"/>
          </a:xfrm>
        </p:spPr>
        <p:txBody>
          <a:bodyPr/>
          <a:lstStyle/>
          <a:p>
            <a:pPr marL="285750" indent="-285750" algn="just">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rPr>
              <a:t>The idea is based on gender detection in a photograph containing a single person published by :</a:t>
            </a:r>
          </a:p>
          <a:p>
            <a:pPr algn="just"/>
            <a:r>
              <a:rPr lang="en-US" dirty="0"/>
              <a:t> </a:t>
            </a:r>
            <a:r>
              <a:rPr lang="en-US" dirty="0" smtClean="0"/>
              <a:t>  </a:t>
            </a:r>
            <a:r>
              <a:rPr lang="en-US" sz="2400" dirty="0" err="1" smtClean="0">
                <a:solidFill>
                  <a:schemeClr val="tx1"/>
                </a:solidFill>
                <a:latin typeface="Times New Roman" panose="02020603050405020304" pitchFamily="18" charset="0"/>
                <a:cs typeface="Times New Roman" panose="02020603050405020304" pitchFamily="18" charset="0"/>
              </a:rPr>
              <a:t>Anushri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Jaswante</a:t>
            </a:r>
            <a:r>
              <a:rPr lang="en-US" sz="2400" dirty="0">
                <a:solidFill>
                  <a:schemeClr val="tx1"/>
                </a:solidFill>
                <a:latin typeface="Times New Roman" panose="02020603050405020304" pitchFamily="18" charset="0"/>
                <a:cs typeface="Times New Roman" panose="02020603050405020304" pitchFamily="18" charset="0"/>
              </a:rPr>
              <a:t> et al, / (IJCSIT) International Journal of Computer Science </a:t>
            </a:r>
            <a:r>
              <a:rPr lang="en-US" sz="2400" dirty="0" smtClean="0">
                <a:solidFill>
                  <a:schemeClr val="tx1"/>
                </a:solidFill>
                <a:latin typeface="Times New Roman" panose="02020603050405020304" pitchFamily="18" charset="0"/>
                <a:cs typeface="Times New Roman" panose="02020603050405020304" pitchFamily="18" charset="0"/>
              </a:rPr>
              <a:t>and Information </a:t>
            </a:r>
            <a:r>
              <a:rPr lang="en-US" sz="2400" dirty="0">
                <a:solidFill>
                  <a:schemeClr val="tx1"/>
                </a:solidFill>
                <a:latin typeface="Times New Roman" panose="02020603050405020304" pitchFamily="18" charset="0"/>
                <a:cs typeface="Times New Roman" panose="02020603050405020304" pitchFamily="18" charset="0"/>
              </a:rPr>
              <a:t>Technologies, Vol. 4 (6) , 2013 :</a:t>
            </a:r>
          </a:p>
          <a:p>
            <a:pPr algn="just"/>
            <a:r>
              <a:rPr lang="en-US"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a:t>
            </a:r>
            <a:r>
              <a:rPr lang="en-US" sz="2400" i="1" dirty="0">
                <a:solidFill>
                  <a:schemeClr val="tx1"/>
                </a:solidFill>
                <a:latin typeface="Times New Roman" panose="02020603050405020304" pitchFamily="18" charset="0"/>
                <a:cs typeface="Times New Roman" panose="02020603050405020304" pitchFamily="18" charset="0"/>
              </a:rPr>
              <a:t>Gender Classification Technique Based on Facial Features using Neural  Network</a:t>
            </a:r>
            <a:r>
              <a:rPr lang="en-US" sz="2400" dirty="0" smtClean="0">
                <a:solidFill>
                  <a:schemeClr val="tx1"/>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rPr>
              <a:t>The steps involved in the process are :</a:t>
            </a:r>
          </a:p>
          <a:p>
            <a:pPr marL="285750" indent="-285750" algn="just">
              <a:buFont typeface="Wingdings" panose="05000000000000000000" pitchFamily="2" charset="2"/>
              <a:buChar char="§"/>
            </a:pPr>
            <a:r>
              <a:rPr lang="en-US" sz="2400" dirty="0" smtClean="0">
                <a:solidFill>
                  <a:schemeClr val="tx1"/>
                </a:solidFill>
                <a:latin typeface="Times New Roman" panose="02020603050405020304" pitchFamily="18" charset="0"/>
                <a:cs typeface="Times New Roman" panose="02020603050405020304" pitchFamily="18" charset="0"/>
              </a:rPr>
              <a:t>Face detection 		      </a:t>
            </a:r>
          </a:p>
          <a:p>
            <a:pPr marL="285750" indent="-285750" algn="just">
              <a:buFont typeface="Wingdings" panose="05000000000000000000" pitchFamily="2" charset="2"/>
              <a:buChar char="§"/>
            </a:pPr>
            <a:r>
              <a:rPr lang="en-US" sz="2400" dirty="0" smtClean="0">
                <a:solidFill>
                  <a:schemeClr val="tx1"/>
                </a:solidFill>
                <a:latin typeface="Times New Roman" panose="02020603050405020304" pitchFamily="18" charset="0"/>
                <a:cs typeface="Times New Roman" panose="02020603050405020304" pitchFamily="18" charset="0"/>
              </a:rPr>
              <a:t>Feature extraction	      </a:t>
            </a:r>
          </a:p>
          <a:p>
            <a:pPr marL="285750" indent="-285750" algn="just">
              <a:buFont typeface="Wingdings" panose="05000000000000000000" pitchFamily="2" charset="2"/>
              <a:buChar char="§"/>
            </a:pPr>
            <a:r>
              <a:rPr lang="en-US" sz="2400" dirty="0" smtClean="0">
                <a:solidFill>
                  <a:schemeClr val="tx1"/>
                </a:solidFill>
                <a:latin typeface="Times New Roman" panose="02020603050405020304" pitchFamily="18" charset="0"/>
                <a:cs typeface="Times New Roman" panose="02020603050405020304" pitchFamily="18" charset="0"/>
              </a:rPr>
              <a:t>Gender classification	</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302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7594" y="386367"/>
            <a:ext cx="7598536" cy="1094704"/>
          </a:xfrm>
        </p:spPr>
        <p:txBody>
          <a:bodyPr>
            <a:normAutofit/>
          </a:bodyPr>
          <a:lstStyle/>
          <a:p>
            <a:pPr algn="ctr"/>
            <a:r>
              <a:rPr lang="en-US" sz="4800" dirty="0" smtClean="0">
                <a:solidFill>
                  <a:schemeClr val="tx1"/>
                </a:solidFill>
              </a:rPr>
              <a:t>EXISTING SYSTEM</a:t>
            </a:r>
            <a:endParaRPr lang="en-US" sz="4800" dirty="0">
              <a:solidFill>
                <a:schemeClr val="tx1"/>
              </a:solidFill>
            </a:endParaRPr>
          </a:p>
        </p:txBody>
      </p:sp>
      <p:sp>
        <p:nvSpPr>
          <p:cNvPr id="3" name="Subtitle 2"/>
          <p:cNvSpPr>
            <a:spLocks noGrp="1"/>
          </p:cNvSpPr>
          <p:nvPr>
            <p:ph type="subTitle" idx="1"/>
          </p:nvPr>
        </p:nvSpPr>
        <p:spPr>
          <a:xfrm>
            <a:off x="2589213" y="1777285"/>
            <a:ext cx="8915399" cy="4177892"/>
          </a:xfrm>
        </p:spPr>
        <p:txBody>
          <a:bodyPr>
            <a:normAutofit/>
          </a:bodyPr>
          <a:lstStyle/>
          <a:p>
            <a:pPr marL="285750" indent="-285750" algn="just">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Till now, there is availability for detecting faces in a photograph</a:t>
            </a:r>
          </a:p>
          <a:p>
            <a:pPr marL="285750" indent="-285750" algn="just">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There is availability for detecting the gender in an image containing single human face</a:t>
            </a:r>
          </a:p>
        </p:txBody>
      </p:sp>
    </p:spTree>
    <p:extLst>
      <p:ext uri="{BB962C8B-B14F-4D97-AF65-F5344CB8AC3E}">
        <p14:creationId xmlns:p14="http://schemas.microsoft.com/office/powerpoint/2010/main" val="21906212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746975"/>
            <a:ext cx="8915399" cy="1146219"/>
          </a:xfrm>
        </p:spPr>
        <p:txBody>
          <a:bodyPr>
            <a:normAutofit/>
          </a:bodyPr>
          <a:lstStyle/>
          <a:p>
            <a:pPr algn="ctr"/>
            <a:r>
              <a:rPr lang="en-US" sz="4800" dirty="0" smtClean="0">
                <a:solidFill>
                  <a:schemeClr val="tx1"/>
                </a:solidFill>
              </a:rPr>
              <a:t>PROPOSED</a:t>
            </a:r>
            <a:r>
              <a:rPr lang="en-US" sz="4800" dirty="0" smtClean="0"/>
              <a:t> SYSTEM</a:t>
            </a:r>
            <a:endParaRPr lang="en-US" sz="4800" dirty="0"/>
          </a:p>
        </p:txBody>
      </p:sp>
      <p:sp>
        <p:nvSpPr>
          <p:cNvPr id="3" name="Subtitle 2"/>
          <p:cNvSpPr>
            <a:spLocks noGrp="1"/>
          </p:cNvSpPr>
          <p:nvPr>
            <p:ph type="subTitle" idx="1"/>
          </p:nvPr>
        </p:nvSpPr>
        <p:spPr>
          <a:xfrm>
            <a:off x="2589213" y="2395470"/>
            <a:ext cx="8915399" cy="3508193"/>
          </a:xfrm>
        </p:spPr>
        <p:txBody>
          <a:bodyPr>
            <a:normAutofit fontScale="92500" lnSpcReduction="10000"/>
          </a:bodyPr>
          <a:lstStyle/>
          <a:p>
            <a:pPr marL="285750" indent="-285750" algn="just">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A photograph containing group of people is given as input</a:t>
            </a:r>
          </a:p>
          <a:p>
            <a:pPr marL="285750" indent="-285750" algn="just">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The system will be able to detect the gender of all the persons in the group contained in the photograph</a:t>
            </a:r>
          </a:p>
          <a:p>
            <a:pPr marL="457200" indent="-457200" algn="just">
              <a:buFont typeface="Wingdings" panose="05000000000000000000" pitchFamily="2" charset="2"/>
              <a:buChar char="§"/>
            </a:pPr>
            <a:endParaRPr lang="en-US" sz="2800" dirty="0" smtClean="0">
              <a:solidFill>
                <a:schemeClr val="tx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smtClean="0">
                <a:solidFill>
                  <a:schemeClr val="tx1"/>
                </a:solidFill>
                <a:latin typeface="Times New Roman" panose="02020603050405020304" pitchFamily="18" charset="0"/>
                <a:cs typeface="Times New Roman" panose="02020603050405020304" pitchFamily="18" charset="0"/>
              </a:rPr>
              <a:t>ADVANTAGE:</a:t>
            </a:r>
          </a:p>
          <a:p>
            <a:pPr algn="just"/>
            <a:r>
              <a:rPr lang="en-US" sz="2800" dirty="0" smtClean="0">
                <a:solidFill>
                  <a:schemeClr val="tx1"/>
                </a:solidFill>
                <a:latin typeface="Times New Roman" panose="02020603050405020304" pitchFamily="18" charset="0"/>
                <a:cs typeface="Times New Roman" panose="02020603050405020304" pitchFamily="18" charset="0"/>
              </a:rPr>
              <a:t>Using this system, we can know the strength of the persons in a classroom and based on gender we can know the count of males and females too.</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8140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1550"/>
          </a:xfrm>
        </p:spPr>
        <p:txBody>
          <a:bodyPr>
            <a:normAutofit/>
          </a:bodyPr>
          <a:lstStyle/>
          <a:p>
            <a:pPr algn="ctr"/>
            <a:r>
              <a:rPr lang="en-US" dirty="0" smtClean="0">
                <a:latin typeface="Aharoni" panose="02010803020104030203" pitchFamily="2" charset="-79"/>
                <a:cs typeface="Aharoni" panose="02010803020104030203" pitchFamily="2" charset="-79"/>
              </a:rPr>
              <a:t>Proposed System Architecture</a:t>
            </a:r>
            <a:endParaRPr lang="en-US" dirty="0">
              <a:latin typeface="Aharoni" panose="02010803020104030203" pitchFamily="2" charset="-79"/>
              <a:cs typeface="Aharoni" panose="02010803020104030203" pitchFamily="2" charset="-79"/>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589" y="1592031"/>
            <a:ext cx="8525814" cy="5053468"/>
          </a:xfrm>
          <a:prstGeom prst="rect">
            <a:avLst/>
          </a:prstGeom>
        </p:spPr>
      </p:pic>
    </p:spTree>
    <p:extLst>
      <p:ext uri="{BB962C8B-B14F-4D97-AF65-F5344CB8AC3E}">
        <p14:creationId xmlns:p14="http://schemas.microsoft.com/office/powerpoint/2010/main" val="3397816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1370" y="244700"/>
            <a:ext cx="9375819" cy="888642"/>
          </a:xfrm>
        </p:spPr>
        <p:txBody>
          <a:bodyPr>
            <a:normAutofit fontScale="90000"/>
          </a:bodyPr>
          <a:lstStyle/>
          <a:p>
            <a:pPr algn="ctr"/>
            <a:r>
              <a:rPr lang="en-US" dirty="0" smtClean="0">
                <a:latin typeface="Algerian" panose="04020705040A02060702" pitchFamily="82" charset="0"/>
              </a:rPr>
              <a:t>           REQUIREMENTS</a:t>
            </a:r>
            <a:endParaRPr lang="en-US" dirty="0">
              <a:latin typeface="Algerian" panose="04020705040A02060702" pitchFamily="82" charset="0"/>
            </a:endParaRPr>
          </a:p>
        </p:txBody>
      </p:sp>
      <p:sp>
        <p:nvSpPr>
          <p:cNvPr id="3" name="Subtitle 2"/>
          <p:cNvSpPr>
            <a:spLocks noGrp="1"/>
          </p:cNvSpPr>
          <p:nvPr>
            <p:ph type="subTitle" idx="1"/>
          </p:nvPr>
        </p:nvSpPr>
        <p:spPr>
          <a:xfrm>
            <a:off x="1738648" y="1287887"/>
            <a:ext cx="10453352" cy="4919730"/>
          </a:xfrm>
        </p:spPr>
        <p:txBody>
          <a:bodyPr>
            <a:normAutofit/>
          </a:bodyPr>
          <a:lstStyle/>
          <a:p>
            <a:pPr algn="just"/>
            <a:r>
              <a:rPr lang="en-US" sz="2000" b="1" dirty="0" smtClean="0">
                <a:latin typeface="Times New Roman" panose="02020603050405020304" pitchFamily="18" charset="0"/>
                <a:cs typeface="Times New Roman" panose="02020603050405020304" pitchFamily="18" charset="0"/>
              </a:rPr>
              <a:t>REQUIRED </a:t>
            </a:r>
            <a:r>
              <a:rPr lang="en-US" sz="2000" b="1" dirty="0">
                <a:latin typeface="Times New Roman" panose="02020603050405020304" pitchFamily="18" charset="0"/>
                <a:cs typeface="Times New Roman" panose="02020603050405020304" pitchFamily="18" charset="0"/>
              </a:rPr>
              <a:t>HARDWARE:</a:t>
            </a:r>
            <a:endParaRPr lang="en-US" sz="20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Ø"/>
            </a:pPr>
            <a:r>
              <a:rPr lang="en-GB" sz="2000" dirty="0" smtClean="0">
                <a:solidFill>
                  <a:schemeClr val="tx1"/>
                </a:solidFill>
                <a:latin typeface="Times New Roman" panose="02020603050405020304" pitchFamily="18" charset="0"/>
                <a:cs typeface="Times New Roman" panose="02020603050405020304" pitchFamily="18" charset="0"/>
              </a:rPr>
              <a:t>System       :    Dual </a:t>
            </a:r>
            <a:r>
              <a:rPr lang="en-GB" sz="2000" dirty="0">
                <a:solidFill>
                  <a:schemeClr val="tx1"/>
                </a:solidFill>
                <a:latin typeface="Times New Roman" panose="02020603050405020304" pitchFamily="18" charset="0"/>
                <a:cs typeface="Times New Roman" panose="02020603050405020304" pitchFamily="18" charset="0"/>
              </a:rPr>
              <a:t>Core or Higher Processor having clock speed 2.0 </a:t>
            </a:r>
            <a:r>
              <a:rPr lang="en-GB" sz="2000" dirty="0" smtClean="0">
                <a:solidFill>
                  <a:schemeClr val="tx1"/>
                </a:solidFill>
                <a:latin typeface="Times New Roman" panose="02020603050405020304" pitchFamily="18" charset="0"/>
                <a:cs typeface="Times New Roman" panose="02020603050405020304" pitchFamily="18" charset="0"/>
              </a:rPr>
              <a:t>GHz or higher</a:t>
            </a: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Ø"/>
            </a:pPr>
            <a:r>
              <a:rPr lang="en-GB" sz="2000" dirty="0">
                <a:solidFill>
                  <a:schemeClr val="tx1"/>
                </a:solidFill>
                <a:latin typeface="Times New Roman" panose="02020603050405020304" pitchFamily="18" charset="0"/>
                <a:cs typeface="Times New Roman" panose="02020603050405020304" pitchFamily="18" charset="0"/>
              </a:rPr>
              <a:t>Hard </a:t>
            </a:r>
            <a:r>
              <a:rPr lang="en-GB" sz="2000" dirty="0" smtClean="0">
                <a:solidFill>
                  <a:schemeClr val="tx1"/>
                </a:solidFill>
                <a:latin typeface="Times New Roman" panose="02020603050405020304" pitchFamily="18" charset="0"/>
                <a:cs typeface="Times New Roman" panose="02020603050405020304" pitchFamily="18" charset="0"/>
              </a:rPr>
              <a:t>Disk  :    30-100 </a:t>
            </a:r>
            <a:r>
              <a:rPr lang="en-GB" sz="2000" dirty="0">
                <a:solidFill>
                  <a:schemeClr val="tx1"/>
                </a:solidFill>
                <a:latin typeface="Times New Roman" panose="02020603050405020304" pitchFamily="18" charset="0"/>
                <a:cs typeface="Times New Roman" panose="02020603050405020304" pitchFamily="18" charset="0"/>
              </a:rPr>
              <a:t>GB of Hard </a:t>
            </a:r>
            <a:r>
              <a:rPr lang="en-GB" sz="2000" dirty="0" smtClean="0">
                <a:solidFill>
                  <a:schemeClr val="tx1"/>
                </a:solidFill>
                <a:latin typeface="Times New Roman" panose="02020603050405020304" pitchFamily="18" charset="0"/>
                <a:cs typeface="Times New Roman" panose="02020603050405020304" pitchFamily="18" charset="0"/>
              </a:rPr>
              <a:t>Disks</a:t>
            </a: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Ø"/>
            </a:pPr>
            <a:r>
              <a:rPr lang="en-GB" sz="2000" dirty="0" smtClean="0">
                <a:solidFill>
                  <a:schemeClr val="tx1"/>
                </a:solidFill>
                <a:latin typeface="Times New Roman" panose="02020603050405020304" pitchFamily="18" charset="0"/>
                <a:cs typeface="Times New Roman" panose="02020603050405020304" pitchFamily="18" charset="0"/>
              </a:rPr>
              <a:t>Mouse   </a:t>
            </a:r>
            <a:r>
              <a:rPr lang="en-GB" sz="2000" dirty="0">
                <a:solidFill>
                  <a:schemeClr val="tx1"/>
                </a:solidFill>
                <a:latin typeface="Times New Roman" panose="02020603050405020304" pitchFamily="18" charset="0"/>
                <a:cs typeface="Times New Roman" panose="02020603050405020304" pitchFamily="18" charset="0"/>
              </a:rPr>
              <a:t> </a:t>
            </a:r>
            <a:r>
              <a:rPr lang="en-GB" sz="2000" dirty="0" smtClean="0">
                <a:solidFill>
                  <a:schemeClr val="tx1"/>
                </a:solidFill>
                <a:latin typeface="Times New Roman" panose="02020603050405020304" pitchFamily="18" charset="0"/>
                <a:cs typeface="Times New Roman" panose="02020603050405020304" pitchFamily="18" charset="0"/>
              </a:rPr>
              <a:t>    :    </a:t>
            </a:r>
            <a:r>
              <a:rPr lang="en-GB" sz="2000" dirty="0">
                <a:solidFill>
                  <a:schemeClr val="tx1"/>
                </a:solidFill>
                <a:latin typeface="Times New Roman" panose="02020603050405020304" pitchFamily="18" charset="0"/>
                <a:cs typeface="Times New Roman" panose="02020603050405020304" pitchFamily="18" charset="0"/>
              </a:rPr>
              <a:t>Optical Mouse	</a:t>
            </a: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Ø"/>
            </a:pPr>
            <a:r>
              <a:rPr lang="en-GB" sz="2000" dirty="0" smtClean="0">
                <a:solidFill>
                  <a:schemeClr val="tx1"/>
                </a:solidFill>
                <a:latin typeface="Times New Roman" panose="02020603050405020304" pitchFamily="18" charset="0"/>
                <a:cs typeface="Times New Roman" panose="02020603050405020304" pitchFamily="18" charset="0"/>
              </a:rPr>
              <a:t>Ram           : </a:t>
            </a:r>
            <a:r>
              <a:rPr lang="en-GB" sz="2000" dirty="0">
                <a:solidFill>
                  <a:schemeClr val="tx1"/>
                </a:solidFill>
                <a:latin typeface="Times New Roman" panose="02020603050405020304" pitchFamily="18" charset="0"/>
                <a:cs typeface="Times New Roman" panose="02020603050405020304" pitchFamily="18" charset="0"/>
              </a:rPr>
              <a:t> </a:t>
            </a:r>
            <a:r>
              <a:rPr lang="en-GB" sz="2000" dirty="0" smtClean="0">
                <a:solidFill>
                  <a:schemeClr val="tx1"/>
                </a:solidFill>
                <a:latin typeface="Times New Roman" panose="02020603050405020304" pitchFamily="18" charset="0"/>
                <a:cs typeface="Times New Roman" panose="02020603050405020304" pitchFamily="18" charset="0"/>
              </a:rPr>
              <a:t>  1 </a:t>
            </a:r>
            <a:r>
              <a:rPr lang="en-GB" sz="2000" dirty="0">
                <a:solidFill>
                  <a:schemeClr val="tx1"/>
                </a:solidFill>
                <a:latin typeface="Times New Roman" panose="02020603050405020304" pitchFamily="18" charset="0"/>
                <a:cs typeface="Times New Roman" panose="02020603050405020304" pitchFamily="18" charset="0"/>
              </a:rPr>
              <a:t>GB or </a:t>
            </a:r>
            <a:r>
              <a:rPr lang="en-GB" sz="2000" dirty="0" smtClean="0">
                <a:solidFill>
                  <a:schemeClr val="tx1"/>
                </a:solidFill>
                <a:latin typeface="Times New Roman" panose="02020603050405020304" pitchFamily="18" charset="0"/>
                <a:cs typeface="Times New Roman" panose="02020603050405020304" pitchFamily="18" charset="0"/>
              </a:rPr>
              <a:t>above</a:t>
            </a:r>
          </a:p>
          <a:p>
            <a:pPr lvl="0" algn="just"/>
            <a:endParaRPr lang="en-US" sz="2000" dirty="0"/>
          </a:p>
          <a:p>
            <a:pPr lvl="0" algn="just"/>
            <a:r>
              <a:rPr lang="en-US" sz="2000" b="1" dirty="0" smtClean="0">
                <a:latin typeface="Times New Roman" panose="02020603050405020304" pitchFamily="18" charset="0"/>
                <a:cs typeface="Times New Roman" panose="02020603050405020304" pitchFamily="18" charset="0"/>
              </a:rPr>
              <a:t>REQUIRED </a:t>
            </a:r>
            <a:r>
              <a:rPr lang="en-US" sz="2000" b="1" dirty="0">
                <a:latin typeface="Times New Roman" panose="02020603050405020304" pitchFamily="18" charset="0"/>
                <a:cs typeface="Times New Roman" panose="02020603050405020304" pitchFamily="18" charset="0"/>
              </a:rPr>
              <a:t>SOFTWARE:</a:t>
            </a:r>
          </a:p>
          <a:p>
            <a:pPr marL="342900" lvl="0" indent="-342900"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Operating </a:t>
            </a:r>
            <a:r>
              <a:rPr lang="en-US" sz="2000" dirty="0" smtClean="0">
                <a:solidFill>
                  <a:schemeClr val="tx1"/>
                </a:solidFill>
                <a:latin typeface="Times New Roman" panose="02020603050405020304" pitchFamily="18" charset="0"/>
                <a:cs typeface="Times New Roman" panose="02020603050405020304" pitchFamily="18" charset="0"/>
              </a:rPr>
              <a:t>system    :   </a:t>
            </a:r>
            <a:r>
              <a:rPr lang="en-GB" sz="2000" dirty="0" smtClean="0">
                <a:solidFill>
                  <a:schemeClr val="tx1"/>
                </a:solidFill>
                <a:latin typeface="Times New Roman" panose="02020603050405020304" pitchFamily="18" charset="0"/>
                <a:cs typeface="Times New Roman" panose="02020603050405020304" pitchFamily="18" charset="0"/>
              </a:rPr>
              <a:t>PC </a:t>
            </a:r>
            <a:r>
              <a:rPr lang="en-GB" sz="2000" dirty="0">
                <a:solidFill>
                  <a:schemeClr val="tx1"/>
                </a:solidFill>
                <a:latin typeface="Times New Roman" panose="02020603050405020304" pitchFamily="18" charset="0"/>
                <a:cs typeface="Times New Roman" panose="02020603050405020304" pitchFamily="18" charset="0"/>
              </a:rPr>
              <a:t>Running Windows XP or Earlier </a:t>
            </a:r>
            <a:r>
              <a:rPr lang="en-GB" sz="2000" dirty="0" smtClean="0">
                <a:solidFill>
                  <a:schemeClr val="tx1"/>
                </a:solidFill>
                <a:latin typeface="Times New Roman" panose="02020603050405020304" pitchFamily="18" charset="0"/>
                <a:cs typeface="Times New Roman" panose="02020603050405020304" pitchFamily="18" charset="0"/>
              </a:rPr>
              <a:t>Versions</a:t>
            </a:r>
            <a:endParaRPr lang="en-US" sz="2000" dirty="0">
              <a:solidFill>
                <a:schemeClr val="tx1"/>
              </a:solidFill>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Coding Language </a:t>
            </a:r>
            <a:r>
              <a:rPr lang="en-US" sz="2000" dirty="0" smtClean="0">
                <a:solidFill>
                  <a:schemeClr val="tx1"/>
                </a:solidFill>
                <a:latin typeface="Times New Roman" panose="02020603050405020304" pitchFamily="18" charset="0"/>
                <a:cs typeface="Times New Roman" panose="02020603050405020304" pitchFamily="18" charset="0"/>
              </a:rPr>
              <a:t>   :   MATLAB, Python.</a:t>
            </a:r>
            <a:endParaRPr lang="en-US" sz="2000" dirty="0">
              <a:solidFill>
                <a:schemeClr val="tx1"/>
              </a:solidFill>
              <a:latin typeface="Times New Roman" panose="02020603050405020304" pitchFamily="18" charset="0"/>
              <a:cs typeface="Times New Roman" panose="02020603050405020304" pitchFamily="18" charset="0"/>
            </a:endParaRPr>
          </a:p>
          <a:p>
            <a:pPr lvl="0" algn="just"/>
            <a:endParaRPr lang="en-US" sz="2000" dirty="0">
              <a:cs typeface="Times New Roman" panose="02020603050405020304" pitchFamily="18" charset="0"/>
            </a:endParaRPr>
          </a:p>
        </p:txBody>
      </p:sp>
    </p:spTree>
    <p:extLst>
      <p:ext uri="{BB962C8B-B14F-4D97-AF65-F5344CB8AC3E}">
        <p14:creationId xmlns:p14="http://schemas.microsoft.com/office/powerpoint/2010/main" val="3285287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476519"/>
            <a:ext cx="8915399" cy="1081826"/>
          </a:xfrm>
        </p:spPr>
        <p:txBody>
          <a:bodyPr>
            <a:normAutofit/>
          </a:bodyPr>
          <a:lstStyle/>
          <a:p>
            <a:pPr algn="ctr"/>
            <a:r>
              <a:rPr lang="en-US" sz="4800" dirty="0" smtClean="0"/>
              <a:t>ALGORITHM</a:t>
            </a:r>
            <a:endParaRPr lang="en-US" sz="4800" dirty="0"/>
          </a:p>
        </p:txBody>
      </p:sp>
      <p:sp>
        <p:nvSpPr>
          <p:cNvPr id="3" name="Subtitle 2"/>
          <p:cNvSpPr>
            <a:spLocks noGrp="1"/>
          </p:cNvSpPr>
          <p:nvPr>
            <p:ph type="subTitle" idx="1"/>
          </p:nvPr>
        </p:nvSpPr>
        <p:spPr>
          <a:xfrm>
            <a:off x="2589213" y="1725769"/>
            <a:ext cx="8915399" cy="4177893"/>
          </a:xfrm>
        </p:spPr>
        <p:txBody>
          <a:bodyPr>
            <a:normAutofit/>
          </a:bodyPr>
          <a:lstStyle/>
          <a:p>
            <a:pPr marL="285750" indent="-285750" algn="just">
              <a:buFont typeface="Wingdings" panose="05000000000000000000" pitchFamily="2" charset="2"/>
              <a:buChar char="Ø"/>
            </a:pPr>
            <a:r>
              <a:rPr lang="en-US" dirty="0" smtClean="0">
                <a:solidFill>
                  <a:schemeClr val="tx1"/>
                </a:solidFill>
              </a:rPr>
              <a:t>Viola Jones Algorithm for </a:t>
            </a:r>
            <a:r>
              <a:rPr lang="en-US" b="1" dirty="0" smtClean="0">
                <a:solidFill>
                  <a:schemeClr val="tx1"/>
                </a:solidFill>
              </a:rPr>
              <a:t>Face Detection</a:t>
            </a:r>
            <a:r>
              <a:rPr lang="en-US" dirty="0" smtClean="0">
                <a:solidFill>
                  <a:schemeClr val="tx1"/>
                </a:solidFill>
              </a:rPr>
              <a:t>:</a:t>
            </a:r>
          </a:p>
          <a:p>
            <a:pPr algn="just"/>
            <a:r>
              <a:rPr lang="en-US" dirty="0" smtClean="0">
                <a:solidFill>
                  <a:schemeClr val="tx1"/>
                </a:solidFill>
              </a:rPr>
              <a:t>The algorithm has four stages</a:t>
            </a:r>
          </a:p>
          <a:p>
            <a:pPr marL="342900" indent="-342900" algn="just">
              <a:buFont typeface="Wingdings" panose="05000000000000000000" pitchFamily="2" charset="2"/>
              <a:buChar char="§"/>
            </a:pPr>
            <a:r>
              <a:rPr lang="en-US" dirty="0" err="1" smtClean="0">
                <a:solidFill>
                  <a:schemeClr val="tx1"/>
                </a:solidFill>
              </a:rPr>
              <a:t>Haar</a:t>
            </a:r>
            <a:r>
              <a:rPr lang="en-US" dirty="0" smtClean="0">
                <a:solidFill>
                  <a:schemeClr val="tx1"/>
                </a:solidFill>
              </a:rPr>
              <a:t> Feature Selection</a:t>
            </a:r>
          </a:p>
          <a:p>
            <a:pPr marL="342900" indent="-342900" algn="just">
              <a:buFont typeface="Wingdings" panose="05000000000000000000" pitchFamily="2" charset="2"/>
              <a:buChar char="§"/>
            </a:pPr>
            <a:r>
              <a:rPr lang="en-US" dirty="0" smtClean="0">
                <a:solidFill>
                  <a:schemeClr val="tx1"/>
                </a:solidFill>
              </a:rPr>
              <a:t>Creating an Integral Image</a:t>
            </a:r>
          </a:p>
          <a:p>
            <a:pPr marL="342900" indent="-342900" algn="just">
              <a:buFont typeface="Wingdings" panose="05000000000000000000" pitchFamily="2" charset="2"/>
              <a:buChar char="§"/>
            </a:pPr>
            <a:r>
              <a:rPr lang="en-US" dirty="0" err="1" smtClean="0">
                <a:solidFill>
                  <a:schemeClr val="tx1"/>
                </a:solidFill>
              </a:rPr>
              <a:t>Adaboost</a:t>
            </a:r>
            <a:r>
              <a:rPr lang="en-US" dirty="0" smtClean="0">
                <a:solidFill>
                  <a:schemeClr val="tx1"/>
                </a:solidFill>
              </a:rPr>
              <a:t> Training</a:t>
            </a:r>
          </a:p>
          <a:p>
            <a:pPr marL="342900" indent="-342900" algn="just">
              <a:buFont typeface="Wingdings" panose="05000000000000000000" pitchFamily="2" charset="2"/>
              <a:buChar char="§"/>
            </a:pPr>
            <a:r>
              <a:rPr lang="en-US" dirty="0" smtClean="0">
                <a:solidFill>
                  <a:schemeClr val="tx1"/>
                </a:solidFill>
              </a:rPr>
              <a:t>Cascading Classifiers</a:t>
            </a:r>
          </a:p>
          <a:p>
            <a:pPr marL="285750" indent="-285750" algn="just">
              <a:buFont typeface="Wingdings" panose="05000000000000000000" pitchFamily="2" charset="2"/>
              <a:buChar char="Ø"/>
            </a:pPr>
            <a:r>
              <a:rPr lang="en-US" b="1" dirty="0" smtClean="0">
                <a:solidFill>
                  <a:schemeClr val="tx1"/>
                </a:solidFill>
              </a:rPr>
              <a:t>Feature Extraction</a:t>
            </a:r>
          </a:p>
          <a:p>
            <a:pPr marL="285750" indent="-285750" algn="just">
              <a:buFont typeface="Wingdings" panose="05000000000000000000" pitchFamily="2" charset="2"/>
              <a:buChar char="Ø"/>
            </a:pPr>
            <a:r>
              <a:rPr lang="en-US" b="1" dirty="0" smtClean="0">
                <a:solidFill>
                  <a:schemeClr val="tx1"/>
                </a:solidFill>
              </a:rPr>
              <a:t>Gender classification</a:t>
            </a:r>
            <a:endParaRPr lang="en-US" b="1" dirty="0">
              <a:solidFill>
                <a:schemeClr val="tx1"/>
              </a:solidFill>
            </a:endParaRPr>
          </a:p>
        </p:txBody>
      </p:sp>
    </p:spTree>
    <p:extLst>
      <p:ext uri="{BB962C8B-B14F-4D97-AF65-F5344CB8AC3E}">
        <p14:creationId xmlns:p14="http://schemas.microsoft.com/office/powerpoint/2010/main" val="273228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2739" y="206062"/>
            <a:ext cx="9881874" cy="811369"/>
          </a:xfrm>
        </p:spPr>
        <p:txBody>
          <a:bodyPr>
            <a:normAutofit fontScale="90000"/>
          </a:bodyPr>
          <a:lstStyle/>
          <a:p>
            <a:pPr algn="ctr"/>
            <a:r>
              <a:rPr lang="en-US" sz="4800" dirty="0" smtClean="0"/>
              <a:t>CODE</a:t>
            </a:r>
            <a:endParaRPr lang="en-US" sz="4800" dirty="0"/>
          </a:p>
        </p:txBody>
      </p:sp>
      <p:sp>
        <p:nvSpPr>
          <p:cNvPr id="3" name="Subtitle 2"/>
          <p:cNvSpPr>
            <a:spLocks noGrp="1"/>
          </p:cNvSpPr>
          <p:nvPr>
            <p:ph type="subTitle" idx="1"/>
          </p:nvPr>
        </p:nvSpPr>
        <p:spPr>
          <a:xfrm>
            <a:off x="1803043" y="1184858"/>
            <a:ext cx="9701570" cy="5563672"/>
          </a:xfrm>
        </p:spPr>
        <p:txBody>
          <a:bodyPr/>
          <a:lstStyle/>
          <a:p>
            <a:pPr marL="342900" indent="-342900" algn="just">
              <a:buFont typeface="Wingdings" panose="05000000000000000000" pitchFamily="2" charset="2"/>
              <a:buChar char="Ø"/>
            </a:pPr>
            <a:r>
              <a:rPr lang="en-US" sz="2400" u="sng" dirty="0" smtClean="0">
                <a:solidFill>
                  <a:schemeClr val="tx1"/>
                </a:solidFill>
              </a:rPr>
              <a:t>For detecting faces:</a:t>
            </a:r>
          </a:p>
          <a:p>
            <a:pPr algn="just"/>
            <a:r>
              <a:rPr lang="en-US" dirty="0" err="1">
                <a:solidFill>
                  <a:schemeClr val="tx1"/>
                </a:solidFill>
              </a:rPr>
              <a:t>faceDetector</a:t>
            </a:r>
            <a:r>
              <a:rPr lang="en-US" dirty="0">
                <a:solidFill>
                  <a:schemeClr val="tx1"/>
                </a:solidFill>
              </a:rPr>
              <a:t> = </a:t>
            </a:r>
            <a:r>
              <a:rPr lang="en-US" dirty="0" err="1">
                <a:solidFill>
                  <a:schemeClr val="tx1"/>
                </a:solidFill>
              </a:rPr>
              <a:t>vision.CascadeObjectDetector</a:t>
            </a:r>
            <a:r>
              <a:rPr lang="en-US" dirty="0">
                <a:solidFill>
                  <a:schemeClr val="tx1"/>
                </a:solidFill>
              </a:rPr>
              <a:t>;</a:t>
            </a:r>
          </a:p>
          <a:p>
            <a:pPr algn="just"/>
            <a:r>
              <a:rPr lang="en-US" dirty="0">
                <a:solidFill>
                  <a:schemeClr val="tx1"/>
                </a:solidFill>
              </a:rPr>
              <a:t> </a:t>
            </a:r>
            <a:r>
              <a:rPr lang="en-US" dirty="0" err="1">
                <a:solidFill>
                  <a:schemeClr val="tx1"/>
                </a:solidFill>
              </a:rPr>
              <a:t>faceDetector.MergeThreshold</a:t>
            </a:r>
            <a:r>
              <a:rPr lang="en-US" dirty="0">
                <a:solidFill>
                  <a:schemeClr val="tx1"/>
                </a:solidFill>
              </a:rPr>
              <a:t>=10;</a:t>
            </a:r>
          </a:p>
          <a:p>
            <a:pPr algn="just"/>
            <a:r>
              <a:rPr lang="en-US" dirty="0">
                <a:solidFill>
                  <a:schemeClr val="tx1"/>
                </a:solidFill>
              </a:rPr>
              <a:t>  I = (</a:t>
            </a:r>
            <a:r>
              <a:rPr lang="en-US" dirty="0" err="1">
                <a:solidFill>
                  <a:schemeClr val="tx1"/>
                </a:solidFill>
              </a:rPr>
              <a:t>imread</a:t>
            </a:r>
            <a:r>
              <a:rPr lang="en-US" dirty="0">
                <a:solidFill>
                  <a:schemeClr val="tx1"/>
                </a:solidFill>
              </a:rPr>
              <a:t>('E:\pics\25.jpg'));</a:t>
            </a:r>
          </a:p>
          <a:p>
            <a:pPr algn="just"/>
            <a:r>
              <a:rPr lang="en-US" dirty="0">
                <a:solidFill>
                  <a:schemeClr val="tx1"/>
                </a:solidFill>
              </a:rPr>
              <a:t>  </a:t>
            </a:r>
            <a:r>
              <a:rPr lang="en-US" dirty="0" err="1">
                <a:solidFill>
                  <a:schemeClr val="tx1"/>
                </a:solidFill>
              </a:rPr>
              <a:t>bboxes</a:t>
            </a:r>
            <a:r>
              <a:rPr lang="en-US" dirty="0">
                <a:solidFill>
                  <a:schemeClr val="tx1"/>
                </a:solidFill>
              </a:rPr>
              <a:t> = step(</a:t>
            </a:r>
            <a:r>
              <a:rPr lang="en-US" dirty="0" err="1">
                <a:solidFill>
                  <a:schemeClr val="tx1"/>
                </a:solidFill>
              </a:rPr>
              <a:t>faceDetector</a:t>
            </a:r>
            <a:r>
              <a:rPr lang="en-US" dirty="0">
                <a:solidFill>
                  <a:schemeClr val="tx1"/>
                </a:solidFill>
              </a:rPr>
              <a:t>, I);</a:t>
            </a:r>
          </a:p>
          <a:p>
            <a:pPr algn="just"/>
            <a:r>
              <a:rPr lang="en-US" dirty="0">
                <a:solidFill>
                  <a:schemeClr val="tx1"/>
                </a:solidFill>
              </a:rPr>
              <a:t>    </a:t>
            </a:r>
            <a:r>
              <a:rPr lang="en-US" dirty="0" err="1">
                <a:solidFill>
                  <a:schemeClr val="tx1"/>
                </a:solidFill>
              </a:rPr>
              <a:t>IFaces</a:t>
            </a:r>
            <a:r>
              <a:rPr lang="en-US" dirty="0">
                <a:solidFill>
                  <a:schemeClr val="tx1"/>
                </a:solidFill>
              </a:rPr>
              <a:t> = </a:t>
            </a:r>
            <a:r>
              <a:rPr lang="en-US" dirty="0" err="1">
                <a:solidFill>
                  <a:schemeClr val="tx1"/>
                </a:solidFill>
              </a:rPr>
              <a:t>insertObjectAnnotation</a:t>
            </a:r>
            <a:r>
              <a:rPr lang="en-US" dirty="0">
                <a:solidFill>
                  <a:schemeClr val="tx1"/>
                </a:solidFill>
              </a:rPr>
              <a:t>(I, 'rectangle', </a:t>
            </a:r>
            <a:r>
              <a:rPr lang="en-US" dirty="0" err="1">
                <a:solidFill>
                  <a:schemeClr val="tx1"/>
                </a:solidFill>
              </a:rPr>
              <a:t>bboxes</a:t>
            </a:r>
            <a:r>
              <a:rPr lang="en-US" dirty="0">
                <a:solidFill>
                  <a:schemeClr val="tx1"/>
                </a:solidFill>
              </a:rPr>
              <a:t>, 'Face');</a:t>
            </a:r>
          </a:p>
          <a:p>
            <a:pPr algn="just"/>
            <a:r>
              <a:rPr lang="en-US" dirty="0">
                <a:solidFill>
                  <a:schemeClr val="tx1"/>
                </a:solidFill>
              </a:rPr>
              <a:t>    figure, </a:t>
            </a:r>
            <a:r>
              <a:rPr lang="en-US" dirty="0" err="1">
                <a:solidFill>
                  <a:schemeClr val="tx1"/>
                </a:solidFill>
              </a:rPr>
              <a:t>imshow</a:t>
            </a:r>
            <a:r>
              <a:rPr lang="en-US" dirty="0">
                <a:solidFill>
                  <a:schemeClr val="tx1"/>
                </a:solidFill>
              </a:rPr>
              <a:t>(</a:t>
            </a:r>
            <a:r>
              <a:rPr lang="en-US" dirty="0" err="1">
                <a:solidFill>
                  <a:schemeClr val="tx1"/>
                </a:solidFill>
              </a:rPr>
              <a:t>IFaces</a:t>
            </a:r>
            <a:r>
              <a:rPr lang="en-US" dirty="0">
                <a:solidFill>
                  <a:schemeClr val="tx1"/>
                </a:solidFill>
              </a:rPr>
              <a:t>), title('Detected faces');</a:t>
            </a:r>
          </a:p>
          <a:p>
            <a:pPr algn="just"/>
            <a:endParaRPr lang="en-US" dirty="0" smtClean="0"/>
          </a:p>
          <a:p>
            <a:pPr algn="just"/>
            <a:endParaRPr lang="en-US" dirty="0"/>
          </a:p>
        </p:txBody>
      </p:sp>
    </p:spTree>
    <p:extLst>
      <p:ext uri="{BB962C8B-B14F-4D97-AF65-F5344CB8AC3E}">
        <p14:creationId xmlns:p14="http://schemas.microsoft.com/office/powerpoint/2010/main" val="36791932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4372</TotalTime>
  <Words>695</Words>
  <Application>Microsoft Office PowerPoint</Application>
  <PresentationFormat>Widescreen</PresentationFormat>
  <Paragraphs>115</Paragraphs>
  <Slides>25</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Aharoni</vt:lpstr>
      <vt:lpstr>Algerian</vt:lpstr>
      <vt:lpstr>Arial</vt:lpstr>
      <vt:lpstr>Calibri</vt:lpstr>
      <vt:lpstr>Calibri Light</vt:lpstr>
      <vt:lpstr>Century Gothic</vt:lpstr>
      <vt:lpstr>Times New Roman</vt:lpstr>
      <vt:lpstr>Verdana</vt:lpstr>
      <vt:lpstr>Wingdings</vt:lpstr>
      <vt:lpstr>Wingdings 3</vt:lpstr>
      <vt:lpstr>Wisp</vt:lpstr>
      <vt:lpstr>Office Theme</vt:lpstr>
      <vt:lpstr>GENDER DETECTION IN A  PHOTOGRAPH</vt:lpstr>
      <vt:lpstr>ABSTRACT</vt:lpstr>
      <vt:lpstr>LITERATURE SURVEY</vt:lpstr>
      <vt:lpstr>EXISTING SYSTEM</vt:lpstr>
      <vt:lpstr>PROPOSED SYSTEM</vt:lpstr>
      <vt:lpstr>Proposed System Architecture</vt:lpstr>
      <vt:lpstr>           REQUIREMENTS</vt:lpstr>
      <vt:lpstr>ALGORITHM</vt:lpstr>
      <vt:lpstr>CODE</vt:lpstr>
      <vt:lpstr>Usecase Diagram</vt:lpstr>
      <vt:lpstr>Activity Diagram</vt:lpstr>
      <vt:lpstr>Sequence Diagram</vt:lpstr>
      <vt:lpstr>Class Diagram</vt:lpstr>
      <vt:lpstr>Output ScreenShots</vt:lpstr>
      <vt:lpstr>Detected faces from input photograph</vt:lpstr>
      <vt:lpstr>Determining Nose to Mouth Distance</vt:lpstr>
      <vt:lpstr>Determining Eyebrow Width</vt:lpstr>
      <vt:lpstr>Determining Eye To Eye Distance</vt:lpstr>
      <vt:lpstr>Detecting gender of each person</vt:lpstr>
      <vt:lpstr>Displaying the count of males and females in given photograph</vt:lpstr>
      <vt:lpstr>Detected faces in the given photograph </vt:lpstr>
      <vt:lpstr>Detecting gender of each person</vt:lpstr>
      <vt:lpstr>Displaying the count of males and females in given photograph </vt:lpstr>
      <vt:lpstr>CONCLUSION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DETECTION IN A MULTIFACED IMAGE</dc:title>
  <dc:creator>Windows User</dc:creator>
  <cp:lastModifiedBy>Windows User</cp:lastModifiedBy>
  <cp:revision>56</cp:revision>
  <dcterms:created xsi:type="dcterms:W3CDTF">2017-02-14T06:13:21Z</dcterms:created>
  <dcterms:modified xsi:type="dcterms:W3CDTF">2017-04-11T07:36:35Z</dcterms:modified>
</cp:coreProperties>
</file>